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63" r:id="rId3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-11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823BC73-FE6D-4F6E-A667-FC88DB6FD1B5}" type="datetimeFigureOut">
              <a:rPr lang="en-US"/>
              <a:pPr>
                <a:defRPr/>
              </a:pPr>
              <a:t>02/11/2013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3D1C358-8AF7-4DD2-B71B-75F9EB6A79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229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DD5862C-A5DF-400A-8B25-A2B3FB552CC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Arc_PPT.png"/>
          <p:cNvPicPr>
            <a:picLocks noChangeAspect="1"/>
          </p:cNvPicPr>
          <p:nvPr userDrawn="1"/>
        </p:nvPicPr>
        <p:blipFill>
          <a:blip r:embed="rId2"/>
          <a:srcRect r="18855" b="64877"/>
          <a:stretch>
            <a:fillRect/>
          </a:stretch>
        </p:blipFill>
        <p:spPr bwMode="auto">
          <a:xfrm>
            <a:off x="184150" y="2146300"/>
            <a:ext cx="8959850" cy="470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9"/>
          <p:cNvSpPr/>
          <p:nvPr userDrawn="1"/>
        </p:nvSpPr>
        <p:spPr>
          <a:xfrm>
            <a:off x="8034338" y="6161088"/>
            <a:ext cx="1109662" cy="6969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6" name="Picture 6" descr="Oncor_2color_RGB.jpg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40500" y="5724525"/>
            <a:ext cx="26035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1"/>
            <a:ext cx="7428457" cy="2768031"/>
          </a:xfrm>
        </p:spPr>
        <p:txBody>
          <a:bodyPr lIns="365760">
            <a:noAutofit/>
          </a:bodyPr>
          <a:lstStyle>
            <a:lvl1pPr algn="l">
              <a:defRPr sz="3200" b="1" i="0">
                <a:latin typeface="Helvetica"/>
                <a:cs typeface="Helvetic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" y="2768030"/>
            <a:ext cx="7428457" cy="1752600"/>
          </a:xfrm>
        </p:spPr>
        <p:txBody>
          <a:bodyPr lIns="365760">
            <a:normAutofit/>
          </a:bodyPr>
          <a:lstStyle>
            <a:lvl1pPr marL="0" indent="0" algn="l">
              <a:lnSpc>
                <a:spcPts val="2000"/>
              </a:lnSpc>
              <a:spcBef>
                <a:spcPts val="0"/>
              </a:spcBef>
              <a:buNone/>
              <a:defRPr sz="1600">
                <a:solidFill>
                  <a:srgbClr val="717073"/>
                </a:solidFill>
                <a:latin typeface="Helvetica"/>
                <a:cs typeface="Helvetic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90575" y="6161088"/>
            <a:ext cx="504825" cy="347662"/>
          </a:xfrm>
        </p:spPr>
        <p:txBody>
          <a:bodyPr/>
          <a:lstStyle>
            <a:lvl1pPr>
              <a:defRPr sz="700" b="0" i="0">
                <a:solidFill>
                  <a:schemeClr val="accent1"/>
                </a:solidFill>
                <a:latin typeface="Helvetica"/>
                <a:cs typeface="Helvetica"/>
              </a:defRPr>
            </a:lvl1pPr>
          </a:lstStyle>
          <a:p>
            <a:pPr>
              <a:defRPr/>
            </a:pPr>
            <a:fld id="{D00E5185-A88D-42D2-AA3C-27FD18C76425}" type="datetimeFigureOut">
              <a:rPr lang="en-US"/>
              <a:pPr>
                <a:defRPr/>
              </a:pPr>
              <a:t>02/11/2013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7950" y="6161088"/>
            <a:ext cx="3194050" cy="347662"/>
          </a:xfrm>
        </p:spPr>
        <p:txBody>
          <a:bodyPr/>
          <a:lstStyle>
            <a:lvl1pPr algn="l">
              <a:defRPr sz="700">
                <a:solidFill>
                  <a:srgbClr val="717073"/>
                </a:solidFill>
                <a:latin typeface="Helvetica"/>
                <a:cs typeface="Helvetic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4488" y="6161088"/>
            <a:ext cx="347662" cy="347662"/>
          </a:xfrm>
        </p:spPr>
        <p:txBody>
          <a:bodyPr/>
          <a:lstStyle>
            <a:lvl1pPr algn="ctr">
              <a:defRPr sz="800" b="1" i="0">
                <a:solidFill>
                  <a:schemeClr val="tx1"/>
                </a:solidFill>
                <a:latin typeface="Helvetica"/>
                <a:cs typeface="Helvetica"/>
              </a:defRPr>
            </a:lvl1pPr>
          </a:lstStyle>
          <a:p>
            <a:pPr>
              <a:defRPr/>
            </a:pPr>
            <a:fld id="{53DF3DD4-8A1F-4CF7-8699-9D85B220129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7A2F52-36D0-4CDC-A222-54E59AE4779C}" type="datetimeFigureOut">
              <a:rPr lang="en-US"/>
              <a:pPr>
                <a:defRPr/>
              </a:pPr>
              <a:t>02/11/2013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768AA-5F8C-4A66-99F3-7206613676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880" y="1600200"/>
            <a:ext cx="3814186" cy="45259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31126" y="1600200"/>
            <a:ext cx="3840258" cy="4525963"/>
          </a:xfrm>
        </p:spPr>
        <p:txBody>
          <a:bodyPr/>
          <a:lstStyle>
            <a:lvl1pPr>
              <a:defRPr sz="22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890B43-54BB-4297-BDD5-A9F050517E27}" type="datetimeFigureOut">
              <a:rPr lang="en-US"/>
              <a:pPr>
                <a:defRPr/>
              </a:pPr>
              <a:t>02/11/2013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0D9927-C51D-40A1-A930-3DE94781491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918" y="1535113"/>
            <a:ext cx="3657600" cy="639762"/>
          </a:xfrm>
        </p:spPr>
        <p:txBody>
          <a:bodyPr lIns="0"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8918" y="2174875"/>
            <a:ext cx="3657600" cy="3951288"/>
          </a:xfrm>
        </p:spPr>
        <p:txBody>
          <a:bodyPr lIns="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01656" y="1535113"/>
            <a:ext cx="3657600" cy="639762"/>
          </a:xfrm>
        </p:spPr>
        <p:txBody>
          <a:bodyPr lIns="0"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01656" y="2174875"/>
            <a:ext cx="3657600" cy="3951288"/>
          </a:xfrm>
        </p:spPr>
        <p:txBody>
          <a:bodyPr lIns="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7A10F-0C03-4451-8399-24663F35D5C8}" type="datetimeFigureOut">
              <a:rPr lang="en-US"/>
              <a:pPr>
                <a:defRPr/>
              </a:pPr>
              <a:t>02/11/2013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C035D1-B940-4F54-B56E-73C9FEF009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5DBB8-5961-43DA-8067-86DE23AEEF17}" type="datetimeFigureOut">
              <a:rPr lang="en-US"/>
              <a:pPr>
                <a:defRPr/>
              </a:pPr>
              <a:t>02/11/2013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8BAE2-59F0-4ABB-8901-C2CEFC60794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CB8FAE-6AA8-4ED2-B493-0475936291FE}" type="datetimeFigureOut">
              <a:rPr lang="en-US"/>
              <a:pPr>
                <a:defRPr/>
              </a:pPr>
              <a:t>02/11/2013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680952-42CA-46F6-8B2D-7E3C45E33C1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78A58A-E1AD-4EA8-8F00-057E444DD93B}" type="datetimeFigureOut">
              <a:rPr lang="en-US"/>
              <a:pPr>
                <a:defRPr/>
              </a:pPr>
              <a:t>02/11/2013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40C75-57A0-48D4-99D4-22A9969ECF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472" y="4800600"/>
            <a:ext cx="5486400" cy="566738"/>
          </a:xfrm>
        </p:spPr>
        <p:txBody>
          <a:bodyPr lIns="0" tIns="0"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7471" y="400150"/>
            <a:ext cx="7750567" cy="43274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7472" y="5367338"/>
            <a:ext cx="5486400" cy="804862"/>
          </a:xfrm>
        </p:spPr>
        <p:txBody>
          <a:bodyPr lIns="0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45C68-8DE8-436E-A851-9DD131524D39}" type="datetimeFigureOut">
              <a:rPr lang="en-US"/>
              <a:pPr>
                <a:defRPr/>
              </a:pPr>
              <a:t>02/11/2013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04AE4-15B2-4866-ABA2-C2D6A2B5CDF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Oncor_Arcs_PPT_WG11.pn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870450" y="4865688"/>
            <a:ext cx="4273550" cy="198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182563" y="0"/>
            <a:ext cx="8059737" cy="140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347472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82563" y="1408113"/>
            <a:ext cx="8059737" cy="4691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8363" y="6340475"/>
            <a:ext cx="503237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700">
                <a:solidFill>
                  <a:schemeClr val="accent1"/>
                </a:solidFill>
                <a:latin typeface="Helvetica"/>
                <a:cs typeface="Helvetica"/>
              </a:defRPr>
            </a:lvl1pPr>
          </a:lstStyle>
          <a:p>
            <a:pPr>
              <a:defRPr/>
            </a:pPr>
            <a:fld id="{2A23C48B-34F5-4A4C-9EAC-642D6A1A5EE5}" type="datetimeFigureOut">
              <a:rPr lang="en-US"/>
              <a:pPr>
                <a:defRPr/>
              </a:pPr>
              <a:t>02/11/2013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87488" y="6340475"/>
            <a:ext cx="2743200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700">
                <a:solidFill>
                  <a:srgbClr val="717073"/>
                </a:solidFill>
                <a:latin typeface="Helvetica"/>
                <a:cs typeface="Helvetic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7663" y="6340475"/>
            <a:ext cx="365125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800" b="1" i="0">
                <a:solidFill>
                  <a:schemeClr val="tx1"/>
                </a:solidFill>
                <a:latin typeface="Helvetica"/>
                <a:cs typeface="Helvetica"/>
              </a:defRPr>
            </a:lvl1pPr>
          </a:lstStyle>
          <a:p>
            <a:pPr>
              <a:defRPr/>
            </a:pPr>
            <a:fld id="{57041D54-FF04-4588-9EF5-928F314FF5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2" name="Picture 6" descr="Oncor_2color_RGB.jpg"/>
          <p:cNvPicPr>
            <a:picLocks noChangeAspect="1"/>
          </p:cNvPicPr>
          <p:nvPr/>
        </p:nvPicPr>
        <p:blipFill>
          <a:blip r:embed="rId11"/>
          <a:srcRect l="37373"/>
          <a:stretch>
            <a:fillRect/>
          </a:stretch>
        </p:blipFill>
        <p:spPr bwMode="auto">
          <a:xfrm>
            <a:off x="8059738" y="6099175"/>
            <a:ext cx="1084262" cy="75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6" r:id="rId2"/>
    <p:sldLayoutId id="2147483655" r:id="rId3"/>
    <p:sldLayoutId id="2147483654" r:id="rId4"/>
    <p:sldLayoutId id="2147483653" r:id="rId5"/>
    <p:sldLayoutId id="2147483652" r:id="rId6"/>
    <p:sldLayoutId id="2147483651" r:id="rId7"/>
    <p:sldLayoutId id="2147483650" r:id="rId8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Helvetica"/>
          <a:ea typeface="Helvetica"/>
          <a:cs typeface="Helvetica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/>
          <a:ea typeface="Helvetica"/>
          <a:cs typeface="Helvetica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/>
          <a:ea typeface="Helvetica"/>
          <a:cs typeface="Helvetica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/>
          <a:ea typeface="Helvetica"/>
          <a:cs typeface="Helvetica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/>
          <a:ea typeface="Helvetica"/>
          <a:cs typeface="Helvetica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/>
          <a:ea typeface="Helvetica"/>
          <a:cs typeface="Helvetica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/>
          <a:ea typeface="Helvetica"/>
          <a:cs typeface="Helvetica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/>
          <a:ea typeface="Helvetica"/>
          <a:cs typeface="Helvetica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/>
          <a:ea typeface="Helvetica"/>
          <a:cs typeface="Helvetica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defRPr sz="2200" b="1" kern="1200">
          <a:solidFill>
            <a:srgbClr val="717073"/>
          </a:solidFill>
          <a:latin typeface="Helvetica"/>
          <a:ea typeface="Helvetica"/>
          <a:cs typeface="Helvetica"/>
        </a:defRPr>
      </a:lvl1pPr>
      <a:lvl2pPr marL="171450" indent="-171450" algn="l" defTabSz="45720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•"/>
        <a:defRPr sz="2000" kern="1200">
          <a:solidFill>
            <a:srgbClr val="717073"/>
          </a:solidFill>
          <a:latin typeface="Helvetica"/>
          <a:ea typeface="Helvetica"/>
          <a:cs typeface="Helvetica"/>
        </a:defRPr>
      </a:lvl2pPr>
      <a:lvl3pPr marL="341313" indent="-169863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•"/>
        <a:defRPr sz="1900" kern="1200">
          <a:solidFill>
            <a:srgbClr val="717073"/>
          </a:solidFill>
          <a:latin typeface="Helvetica"/>
          <a:ea typeface="Helvetica"/>
          <a:cs typeface="Helvetica"/>
        </a:defRPr>
      </a:lvl3pPr>
      <a:lvl4pPr marL="512763" indent="-1714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17073"/>
          </a:solidFill>
          <a:latin typeface="Helvetica"/>
          <a:ea typeface="Helvetica"/>
          <a:cs typeface="Helvetica"/>
        </a:defRPr>
      </a:lvl4pPr>
      <a:lvl5pPr marL="741363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700" kern="1200">
          <a:solidFill>
            <a:srgbClr val="717073"/>
          </a:solidFill>
          <a:latin typeface="Helvetica"/>
          <a:ea typeface="Helvetica"/>
          <a:cs typeface="Helvetic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8523288" cy="2768600"/>
          </a:xfrm>
        </p:spPr>
        <p:txBody>
          <a:bodyPr/>
          <a:lstStyle/>
          <a:p>
            <a:pPr eaLnBrk="1" hangingPunct="1"/>
            <a:r>
              <a:rPr lang="en-US" smtClean="0"/>
              <a:t>NRWG Update</a:t>
            </a:r>
          </a:p>
        </p:txBody>
      </p:sp>
      <p:sp>
        <p:nvSpPr>
          <p:cNvPr id="11266" name="Subtitle 2"/>
          <p:cNvSpPr>
            <a:spLocks noGrp="1"/>
          </p:cNvSpPr>
          <p:nvPr>
            <p:ph type="subTitle" idx="1"/>
          </p:nvPr>
        </p:nvSpPr>
        <p:spPr>
          <a:xfrm>
            <a:off x="0" y="2501900"/>
            <a:ext cx="7427913" cy="2019300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z="2400" smtClean="0"/>
              <a:t>February 14, 2013</a:t>
            </a:r>
          </a:p>
          <a:p>
            <a:pPr eaLnBrk="1" hangingPunct="1">
              <a:spcBef>
                <a:spcPct val="0"/>
              </a:spcBef>
            </a:pPr>
            <a:endParaRPr lang="en-US" sz="2400" smtClean="0"/>
          </a:p>
          <a:p>
            <a:pPr eaLnBrk="1" hangingPunct="1">
              <a:spcBef>
                <a:spcPct val="0"/>
              </a:spcBef>
            </a:pPr>
            <a:r>
              <a:rPr lang="en-US" sz="2400" smtClean="0"/>
              <a:t>Chair – Jen Fiegel, Oncor</a:t>
            </a:r>
          </a:p>
          <a:p>
            <a:pPr eaLnBrk="1" hangingPunct="1">
              <a:spcBef>
                <a:spcPct val="0"/>
              </a:spcBef>
            </a:pPr>
            <a:endParaRPr lang="en-US" sz="2400" smtClean="0"/>
          </a:p>
          <a:p>
            <a:pPr eaLnBrk="1" hangingPunct="1">
              <a:spcBef>
                <a:spcPct val="0"/>
              </a:spcBef>
            </a:pPr>
            <a:r>
              <a:rPr lang="en-US" sz="2400" smtClean="0"/>
              <a:t>Vice Chair – Matt Stout, ERCOT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NERC Reliability Working Group</a:t>
            </a:r>
          </a:p>
        </p:txBody>
      </p:sp>
      <p:sp>
        <p:nvSpPr>
          <p:cNvPr id="16386" name="Content Placeholder 4"/>
          <p:cNvSpPr>
            <a:spLocks noGrp="1"/>
          </p:cNvSpPr>
          <p:nvPr>
            <p:ph idx="4294967295"/>
          </p:nvPr>
        </p:nvSpPr>
        <p:spPr>
          <a:xfrm>
            <a:off x="182563" y="1149350"/>
            <a:ext cx="8486775" cy="4691063"/>
          </a:xfrm>
        </p:spPr>
        <p:txBody>
          <a:bodyPr/>
          <a:lstStyle/>
          <a:p>
            <a:pPr marL="0" indent="0" eaLnBrk="1" hangingPunct="1">
              <a:buClr>
                <a:srgbClr val="A50021"/>
              </a:buClr>
              <a:buFont typeface="Wingdings" pitchFamily="2" charset="2"/>
              <a:buChar char="q"/>
            </a:pPr>
            <a:r>
              <a:rPr lang="en-US" sz="2400" smtClean="0"/>
              <a:t>Purpose/Scope</a:t>
            </a:r>
          </a:p>
          <a:p>
            <a:pPr marL="742950" lvl="1" indent="-285750" eaLnBrk="1" hangingPunct="1"/>
            <a:r>
              <a:rPr lang="en-US" smtClean="0"/>
              <a:t>Industry policies, program, direction and trends </a:t>
            </a:r>
          </a:p>
          <a:p>
            <a:pPr marL="742950" lvl="1" indent="-285750" eaLnBrk="1" hangingPunct="1"/>
            <a:r>
              <a:rPr lang="en-US" smtClean="0"/>
              <a:t>Best compliance practices</a:t>
            </a:r>
          </a:p>
          <a:p>
            <a:pPr marL="742950" lvl="1" indent="-285750" eaLnBrk="1" hangingPunct="1"/>
            <a:r>
              <a:rPr lang="en-US" smtClean="0"/>
              <a:t>Audit Experience</a:t>
            </a:r>
          </a:p>
          <a:p>
            <a:pPr marL="742950" lvl="1" indent="-285750" eaLnBrk="1" hangingPunct="1"/>
            <a:r>
              <a:rPr lang="en-US" smtClean="0"/>
              <a:t>Compliance/implementation of new or revised Standards</a:t>
            </a:r>
          </a:p>
          <a:p>
            <a:pPr marL="742950" lvl="1" indent="-285750" eaLnBrk="1" hangingPunct="1"/>
            <a:r>
              <a:rPr lang="en-US" smtClean="0"/>
              <a:t>Lessons learned</a:t>
            </a:r>
          </a:p>
          <a:p>
            <a:pPr marL="742950" lvl="1" indent="-285750" eaLnBrk="1" hangingPunct="1"/>
            <a:endParaRPr lang="en-US" smtClean="0"/>
          </a:p>
          <a:p>
            <a:pPr marL="0" indent="0" eaLnBrk="1" hangingPunct="1">
              <a:buClr>
                <a:srgbClr val="A50021"/>
              </a:buClr>
              <a:buFont typeface="Wingdings" pitchFamily="2" charset="2"/>
              <a:buChar char="q"/>
            </a:pPr>
            <a:r>
              <a:rPr lang="en-US" sz="2400" smtClean="0"/>
              <a:t>Meeting Schedule</a:t>
            </a:r>
          </a:p>
          <a:p>
            <a:pPr marL="742950" lvl="1" indent="-285750" eaLnBrk="1" hangingPunct="1"/>
            <a:r>
              <a:rPr lang="en-US" smtClean="0"/>
              <a:t>In-Person Meetings - odd months</a:t>
            </a:r>
          </a:p>
          <a:p>
            <a:pPr marL="742950" lvl="1" indent="-285750" eaLnBrk="1" hangingPunct="1"/>
            <a:r>
              <a:rPr lang="en-US" smtClean="0"/>
              <a:t>Webinars – even months (one hour)</a:t>
            </a:r>
          </a:p>
          <a:p>
            <a:pPr marL="0" indent="0" eaLnBrk="1" hangingPunct="1">
              <a:buClr>
                <a:schemeClr val="tx1"/>
              </a:buClr>
              <a:buFont typeface="Wingdings" pitchFamily="2" charset="2"/>
              <a:buNone/>
            </a:pPr>
            <a:endParaRPr lang="en-US" smtClean="0"/>
          </a:p>
          <a:p>
            <a:pPr marL="0" indent="0" eaLnBrk="1" hangingPunct="1"/>
            <a:endParaRPr lang="en-US" sz="200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860038"/>
      </a:dk1>
      <a:lt1>
        <a:sysClr val="window" lastClr="FFFFFF"/>
      </a:lt1>
      <a:dk2>
        <a:srgbClr val="EF3E42"/>
      </a:dk2>
      <a:lt2>
        <a:srgbClr val="EEECE1"/>
      </a:lt2>
      <a:accent1>
        <a:srgbClr val="007698"/>
      </a:accent1>
      <a:accent2>
        <a:srgbClr val="003D83"/>
      </a:accent2>
      <a:accent3>
        <a:srgbClr val="717073"/>
      </a:accent3>
      <a:accent4>
        <a:srgbClr val="49A942"/>
      </a:accent4>
      <a:accent5>
        <a:srgbClr val="F58025"/>
      </a:accent5>
      <a:accent6>
        <a:srgbClr val="FDB924"/>
      </a:accent6>
      <a:hlink>
        <a:srgbClr val="0000FF"/>
      </a:hlink>
      <a:folHlink>
        <a:srgbClr val="372C6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6341</TotalTime>
  <Words>50</Words>
  <Application>Microsoft Office PowerPoint</Application>
  <PresentationFormat>On-screen Show (4:3)</PresentationFormat>
  <Paragraphs>18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Helvetica</vt:lpstr>
      <vt:lpstr>Calibri</vt:lpstr>
      <vt:lpstr>Wingdings</vt:lpstr>
      <vt:lpstr>Office Theme</vt:lpstr>
      <vt:lpstr>Office Theme</vt:lpstr>
      <vt:lpstr>NRWG Update</vt:lpstr>
      <vt:lpstr>NERC Reliability Working Group</vt:lpstr>
    </vt:vector>
  </TitlesOfParts>
  <Company>FD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Robbins</dc:creator>
  <cp:lastModifiedBy>Jen Fiegel</cp:lastModifiedBy>
  <cp:revision>17</cp:revision>
  <dcterms:created xsi:type="dcterms:W3CDTF">2011-10-26T13:46:17Z</dcterms:created>
  <dcterms:modified xsi:type="dcterms:W3CDTF">2013-02-11T19:01:04Z</dcterms:modified>
</cp:coreProperties>
</file>